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sldIdLst>
    <p:sldId id="256" r:id="rId5"/>
    <p:sldId id="288" r:id="rId6"/>
    <p:sldId id="257" r:id="rId7"/>
    <p:sldId id="265" r:id="rId8"/>
    <p:sldId id="266" r:id="rId9"/>
    <p:sldId id="268" r:id="rId10"/>
    <p:sldId id="274" r:id="rId11"/>
    <p:sldId id="275" r:id="rId12"/>
    <p:sldId id="276" r:id="rId13"/>
    <p:sldId id="289" r:id="rId14"/>
    <p:sldId id="278" r:id="rId15"/>
    <p:sldId id="279" r:id="rId16"/>
    <p:sldId id="280" r:id="rId17"/>
    <p:sldId id="281" r:id="rId18"/>
    <p:sldId id="290" r:id="rId19"/>
    <p:sldId id="284" r:id="rId20"/>
    <p:sldId id="285" r:id="rId21"/>
    <p:sldId id="286" r:id="rId22"/>
    <p:sldId id="287" r:id="rId23"/>
    <p:sldId id="26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/>
          <a:lstStyle/>
          <a:p>
            <a:fld id="{2D202488-4139-4052-B998-251C9C912739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/>
          <a:lstStyle>
            <a:lvl1pPr algn="r">
              <a:defRPr/>
            </a:lvl1pPr>
          </a:lstStyle>
          <a:p>
            <a:fld id="{2D202488-4139-4052-B998-251C9C912739}" type="datetimeFigureOut">
              <a:rPr lang="en-US" smtClean="0"/>
              <a:pPr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D202488-4139-4052-B998-251C9C912739}" type="datetimeFigureOut">
              <a:rPr lang="en-US" smtClean="0"/>
              <a:pPr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ZA"/>
              <a:t>Add Footer Here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nazirah@unimap.edu.my" TargetMode="External"/><Relationship Id="rId2" Type="http://schemas.openxmlformats.org/officeDocument/2006/relationships/hyperlink" Target="https://go.microsoft.com/fwlink/?linkid=2007348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mohdfadlli@unimap.edu.m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Guide to TURNITIN </a:t>
            </a:r>
            <a:r>
              <a:rPr lang="en-US" sz="4400" b="1" dirty="0"/>
              <a:t>ACCOUNT UPDATE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64" y="3752786"/>
            <a:ext cx="3266574" cy="103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64" y="3752786"/>
            <a:ext cx="3266574" cy="103936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 txBox="1">
            <a:spLocks/>
          </p:cNvSpPr>
          <p:nvPr/>
        </p:nvSpPr>
        <p:spPr>
          <a:xfrm>
            <a:off x="1505109" y="2825991"/>
            <a:ext cx="9336364" cy="12994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INSTRUCTORS </a:t>
            </a:r>
            <a:r>
              <a:rPr lang="en-US" sz="3600" dirty="0" smtClean="0"/>
              <a:t>submitting own papers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5076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1021529"/>
            <a:ext cx="9603275" cy="10492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Viewing and downloading papers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1294363" y="2657796"/>
            <a:ext cx="233646" cy="201340"/>
          </a:xfrm>
          <a:prstGeom prst="roundRect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TextBox 5"/>
          <p:cNvSpPr txBox="1"/>
          <p:nvPr/>
        </p:nvSpPr>
        <p:spPr>
          <a:xfrm>
            <a:off x="1657099" y="4320455"/>
            <a:ext cx="936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To </a:t>
            </a:r>
            <a:r>
              <a:rPr lang="en-US" dirty="0"/>
              <a:t>view a paper through the </a:t>
            </a:r>
            <a:r>
              <a:rPr lang="en-US" dirty="0" err="1"/>
              <a:t>Turnitin</a:t>
            </a:r>
            <a:r>
              <a:rPr lang="en-US" dirty="0"/>
              <a:t> website, simply click title of the paper in title column of the Assignment Inbox; this will open the paper in the </a:t>
            </a:r>
            <a:r>
              <a:rPr lang="en-US" dirty="0" smtClean="0"/>
              <a:t>Feedback Studio.</a:t>
            </a:r>
            <a:endParaRPr lang="ms-MY" dirty="0"/>
          </a:p>
        </p:txBody>
      </p:sp>
      <p:sp>
        <p:nvSpPr>
          <p:cNvPr id="7" name="Rounded Rectangle 6"/>
          <p:cNvSpPr/>
          <p:nvPr/>
        </p:nvSpPr>
        <p:spPr>
          <a:xfrm>
            <a:off x="1272845" y="4405725"/>
            <a:ext cx="233646" cy="201340"/>
          </a:xfrm>
          <a:prstGeom prst="roundRect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682" t="52456" r="2924" b="35263"/>
          <a:stretch/>
        </p:blipFill>
        <p:spPr>
          <a:xfrm>
            <a:off x="1657098" y="3362688"/>
            <a:ext cx="9369630" cy="772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462" t="50351" r="1937" b="36842"/>
          <a:stretch/>
        </p:blipFill>
        <p:spPr>
          <a:xfrm>
            <a:off x="1657097" y="5033432"/>
            <a:ext cx="9369631" cy="7763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57098" y="2562163"/>
            <a:ext cx="936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Every text or image-based submission made to an assignment can be viewed online. Click </a:t>
            </a:r>
            <a:r>
              <a:rPr lang="en-US" b="1" dirty="0" smtClean="0"/>
              <a:t>View</a:t>
            </a:r>
            <a:r>
              <a:rPr lang="en-US" dirty="0" smtClean="0"/>
              <a:t> at the Assignment Page.</a:t>
            </a:r>
            <a:endParaRPr lang="ms-MY" dirty="0"/>
          </a:p>
        </p:txBody>
      </p:sp>
      <p:sp>
        <p:nvSpPr>
          <p:cNvPr id="9" name="Rounded Rectangle 8"/>
          <p:cNvSpPr/>
          <p:nvPr/>
        </p:nvSpPr>
        <p:spPr>
          <a:xfrm>
            <a:off x="1294362" y="1656326"/>
            <a:ext cx="220198" cy="201623"/>
          </a:xfrm>
          <a:prstGeom prst="roundRect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" name="TextBox 12"/>
          <p:cNvSpPr txBox="1"/>
          <p:nvPr/>
        </p:nvSpPr>
        <p:spPr>
          <a:xfrm>
            <a:off x="1635587" y="1575161"/>
            <a:ext cx="309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at the Class Name.</a:t>
            </a:r>
            <a:endParaRPr lang="ms-MY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4125" t="53529" r="3840" b="42942"/>
          <a:stretch/>
        </p:blipFill>
        <p:spPr>
          <a:xfrm>
            <a:off x="1657097" y="2064844"/>
            <a:ext cx="9369632" cy="26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ounded Rectangle 14"/>
          <p:cNvSpPr/>
          <p:nvPr/>
        </p:nvSpPr>
        <p:spPr>
          <a:xfrm>
            <a:off x="8631643" y="3826862"/>
            <a:ext cx="534296" cy="27969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6" name="Rounded Rectangle 15"/>
          <p:cNvSpPr/>
          <p:nvPr/>
        </p:nvSpPr>
        <p:spPr>
          <a:xfrm>
            <a:off x="3641888" y="5561704"/>
            <a:ext cx="534296" cy="2481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748185" y="2946614"/>
            <a:ext cx="4818913" cy="9078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32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1021529"/>
            <a:ext cx="9603275" cy="1049235"/>
          </a:xfrm>
        </p:spPr>
        <p:txBody>
          <a:bodyPr>
            <a:normAutofit/>
          </a:bodyPr>
          <a:lstStyle/>
          <a:p>
            <a:r>
              <a:rPr lang="en-US" sz="2400" dirty="0"/>
              <a:t>Downloading </a:t>
            </a:r>
            <a:r>
              <a:rPr lang="en-US" sz="2400" dirty="0" smtClean="0"/>
              <a:t>papers at </a:t>
            </a:r>
            <a:r>
              <a:rPr lang="en-US" sz="2400" dirty="0"/>
              <a:t>the </a:t>
            </a:r>
            <a:r>
              <a:rPr lang="en-US" sz="2400" dirty="0" smtClean="0"/>
              <a:t>feedback studio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294363" y="1664401"/>
            <a:ext cx="936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The </a:t>
            </a:r>
            <a:r>
              <a:rPr lang="en-US" dirty="0"/>
              <a:t>submission tools are located at the bottom of the product toolbar. </a:t>
            </a:r>
            <a:endParaRPr lang="ms-MY" dirty="0"/>
          </a:p>
        </p:txBody>
      </p:sp>
      <p:sp>
        <p:nvSpPr>
          <p:cNvPr id="8" name="TextBox 7"/>
          <p:cNvSpPr txBox="1"/>
          <p:nvPr/>
        </p:nvSpPr>
        <p:spPr>
          <a:xfrm>
            <a:off x="1306395" y="4232058"/>
            <a:ext cx="936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1. Click </a:t>
            </a:r>
            <a:r>
              <a:rPr lang="en-US" dirty="0"/>
              <a:t>on the </a:t>
            </a:r>
            <a:r>
              <a:rPr lang="en-US" b="1" dirty="0"/>
              <a:t>download icon</a:t>
            </a:r>
            <a:r>
              <a:rPr lang="en-US" dirty="0"/>
              <a:t> in the Submission Tools section of the product toolbar.</a:t>
            </a:r>
            <a:endParaRPr lang="ms-MY" dirty="0"/>
          </a:p>
        </p:txBody>
      </p:sp>
      <p:pic>
        <p:nvPicPr>
          <p:cNvPr id="7172" name="Picture 4" descr="https://guides.turnitin.com/@api/deki/files/23481/1.png?revision=1&amp;size=bestfit&amp;width=46&amp;height=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627" y="2084337"/>
            <a:ext cx="523875" cy="838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06394" y="3186759"/>
            <a:ext cx="8703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From here, you can find the options to download your paper and a digital receipt, and also view further information about the submission.</a:t>
            </a:r>
            <a:endParaRPr lang="ms-MY" dirty="0"/>
          </a:p>
          <a:p>
            <a:pPr algn="just"/>
            <a:r>
              <a:rPr lang="en-US" dirty="0"/>
              <a:t> </a:t>
            </a:r>
            <a:endParaRPr lang="ms-MY" dirty="0"/>
          </a:p>
        </p:txBody>
      </p:sp>
      <p:pic>
        <p:nvPicPr>
          <p:cNvPr id="7174" name="Picture 6" descr="https://guides.turnitin.com/@api/deki/files/23482/2.png?revision=1&amp;size=bestfit&amp;width=55&amp;height=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627" y="4660699"/>
            <a:ext cx="523875" cy="438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95131" t="12706" b="30823"/>
          <a:stretch/>
        </p:blipFill>
        <p:spPr>
          <a:xfrm>
            <a:off x="10213017" y="1664401"/>
            <a:ext cx="534296" cy="387275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213017" y="4808667"/>
            <a:ext cx="534296" cy="8390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9862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1021529"/>
            <a:ext cx="9603275" cy="1049235"/>
          </a:xfrm>
        </p:spPr>
        <p:txBody>
          <a:bodyPr>
            <a:normAutofit/>
          </a:bodyPr>
          <a:lstStyle/>
          <a:p>
            <a:r>
              <a:rPr lang="en-US" sz="2400" dirty="0"/>
              <a:t>Downloading </a:t>
            </a:r>
            <a:r>
              <a:rPr lang="en-US" sz="2400" dirty="0" smtClean="0"/>
              <a:t>papers at </a:t>
            </a:r>
            <a:r>
              <a:rPr lang="en-US" sz="2400" dirty="0"/>
              <a:t>the </a:t>
            </a:r>
            <a:r>
              <a:rPr lang="en-US" sz="2400" dirty="0" smtClean="0"/>
              <a:t>feedback studio</a:t>
            </a:r>
            <a:endParaRPr lang="en-US" sz="2400" dirty="0"/>
          </a:p>
        </p:txBody>
      </p:sp>
      <p:pic>
        <p:nvPicPr>
          <p:cNvPr id="8194" name="Picture 2" descr="https://guides.turnitin.com/@api/deki/files/8106/Screen_Shot_2015-11-25_at_11.14.49_AM.png?revision=1&amp;size=bestfit&amp;width=276&amp;height=23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" t="3120" r="2027" b="3075"/>
          <a:stretch/>
        </p:blipFill>
        <p:spPr bwMode="auto">
          <a:xfrm>
            <a:off x="1588167" y="2738974"/>
            <a:ext cx="2310066" cy="1964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94363" y="1689739"/>
            <a:ext cx="9369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2.  A </a:t>
            </a:r>
            <a:r>
              <a:rPr lang="en-US" dirty="0"/>
              <a:t>pop-up box will appear, asking you what you would like to download. From here, click to </a:t>
            </a:r>
            <a:endParaRPr lang="en-US" dirty="0" smtClean="0"/>
          </a:p>
          <a:p>
            <a:pPr algn="just"/>
            <a:r>
              <a:rPr lang="en-US" dirty="0"/>
              <a:t> </a:t>
            </a:r>
            <a:r>
              <a:rPr lang="en-US" dirty="0" smtClean="0"/>
              <a:t>  download </a:t>
            </a:r>
            <a:r>
              <a:rPr lang="en-US" dirty="0"/>
              <a:t>the current view of the paper (with similarity, grading, and ETS feedback included), the </a:t>
            </a:r>
            <a:endParaRPr lang="en-US" dirty="0" smtClean="0"/>
          </a:p>
          <a:p>
            <a:pPr algn="just"/>
            <a:r>
              <a:rPr lang="en-US" dirty="0"/>
              <a:t> </a:t>
            </a:r>
            <a:r>
              <a:rPr lang="en-US" dirty="0" smtClean="0"/>
              <a:t>  file </a:t>
            </a:r>
            <a:r>
              <a:rPr lang="en-US" dirty="0"/>
              <a:t>as you originally submitted to </a:t>
            </a:r>
            <a:r>
              <a:rPr lang="en-US" dirty="0" err="1"/>
              <a:t>Turnitin</a:t>
            </a:r>
            <a:r>
              <a:rPr lang="en-US" dirty="0"/>
              <a:t>, or the digital receipt for the submission.</a:t>
            </a:r>
            <a:endParaRPr lang="ms-MY" dirty="0"/>
          </a:p>
        </p:txBody>
      </p:sp>
      <p:sp>
        <p:nvSpPr>
          <p:cNvPr id="13" name="TextBox 12"/>
          <p:cNvSpPr txBox="1"/>
          <p:nvPr/>
        </p:nvSpPr>
        <p:spPr>
          <a:xfrm>
            <a:off x="1294363" y="4959381"/>
            <a:ext cx="936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3.  Click </a:t>
            </a:r>
            <a:r>
              <a:rPr lang="en-US" dirty="0"/>
              <a:t>the </a:t>
            </a:r>
            <a:r>
              <a:rPr lang="en-US" b="1" dirty="0"/>
              <a:t>X icon</a:t>
            </a:r>
            <a:r>
              <a:rPr lang="en-US" dirty="0"/>
              <a:t> in the top right-hand corner of the Download pop-up to close.</a:t>
            </a:r>
            <a:endParaRPr lang="ms-MY" dirty="0"/>
          </a:p>
        </p:txBody>
      </p:sp>
      <p:pic>
        <p:nvPicPr>
          <p:cNvPr id="14" name="Picture 2" descr="https://guides.turnitin.com/@api/deki/files/8105/Screen_Shot_2015-11-25_at_11.15.30_AM.png?revision=1&amp;size=bestfit&amp;width=278&amp;height=5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t="10372" b="8784"/>
          <a:stretch/>
        </p:blipFill>
        <p:spPr bwMode="auto">
          <a:xfrm>
            <a:off x="1648325" y="5498431"/>
            <a:ext cx="2587791" cy="385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94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1021529"/>
            <a:ext cx="9603275" cy="1049235"/>
          </a:xfrm>
        </p:spPr>
        <p:txBody>
          <a:bodyPr>
            <a:normAutofit/>
          </a:bodyPr>
          <a:lstStyle/>
          <a:p>
            <a:r>
              <a:rPr lang="en-US" sz="2400" dirty="0"/>
              <a:t>Viewing Information About a Submission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4363" y="1689739"/>
            <a:ext cx="936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1.  Click </a:t>
            </a:r>
            <a:r>
              <a:rPr lang="en-US" dirty="0"/>
              <a:t>on the</a:t>
            </a:r>
            <a:r>
              <a:rPr lang="en-US" b="1" dirty="0"/>
              <a:t> information icon</a:t>
            </a:r>
            <a:r>
              <a:rPr lang="en-US" dirty="0"/>
              <a:t> in the Submission Tools section of the product toolbar.</a:t>
            </a:r>
            <a:endParaRPr lang="ms-MY" dirty="0"/>
          </a:p>
        </p:txBody>
      </p:sp>
      <p:pic>
        <p:nvPicPr>
          <p:cNvPr id="9220" name="Picture 4" descr="https://guides.turnitin.com/@api/deki/files/23483/5.png?revision=1&amp;size=bestfit&amp;width=47&amp;height=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027" y="1623089"/>
            <a:ext cx="447675" cy="44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4363" y="2143807"/>
            <a:ext cx="936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2.  A </a:t>
            </a:r>
            <a:r>
              <a:rPr lang="en-US" dirty="0"/>
              <a:t>pop-up box will appear on the screen. This will show all information we hold about the paper, </a:t>
            </a:r>
            <a:endParaRPr lang="en-US" dirty="0" smtClean="0"/>
          </a:p>
          <a:p>
            <a:pPr algn="just"/>
            <a:r>
              <a:rPr lang="en-US" dirty="0" smtClean="0"/>
              <a:t>    such </a:t>
            </a:r>
            <a:r>
              <a:rPr lang="en-US" dirty="0"/>
              <a:t>as when it was submitted, when it was last graded, and its word count.</a:t>
            </a:r>
            <a:endParaRPr lang="ms-MY" dirty="0"/>
          </a:p>
        </p:txBody>
      </p:sp>
      <p:pic>
        <p:nvPicPr>
          <p:cNvPr id="9222" name="Picture 6" descr="https://guides.turnitin.com/@api/deki/files/8103/Screen_Shot_2015-11-25_at_11.17.49_AM.png?revision=1&amp;size=bestfit&amp;width=405&amp;height=4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" t="1670" r="1612" b="2756"/>
          <a:stretch/>
        </p:blipFill>
        <p:spPr bwMode="auto">
          <a:xfrm>
            <a:off x="1612234" y="2863181"/>
            <a:ext cx="2201778" cy="2226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18428" y="5259107"/>
            <a:ext cx="936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3.  Click </a:t>
            </a:r>
            <a:r>
              <a:rPr lang="en-US" dirty="0"/>
              <a:t>on the</a:t>
            </a:r>
            <a:r>
              <a:rPr lang="en-US" b="1" dirty="0"/>
              <a:t> information icon</a:t>
            </a:r>
            <a:r>
              <a:rPr lang="en-US" dirty="0"/>
              <a:t> in the Submission Tools section of the product toolbar.</a:t>
            </a:r>
            <a:endParaRPr lang="ms-MY" dirty="0"/>
          </a:p>
        </p:txBody>
      </p:sp>
      <p:pic>
        <p:nvPicPr>
          <p:cNvPr id="9224" name="Picture 8" descr="https://guides.turnitin.com/@api/deki/files/8102/Screen_Shot_2015-11-25_at_11.18.29_AM.png?revision=1&amp;size=bestfit&amp;width=392&amp;height=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34" y="5628439"/>
            <a:ext cx="3733800" cy="314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75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64" y="3752786"/>
            <a:ext cx="3266574" cy="10393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 txBox="1">
            <a:spLocks/>
          </p:cNvSpPr>
          <p:nvPr/>
        </p:nvSpPr>
        <p:spPr>
          <a:xfrm>
            <a:off x="941691" y="2829391"/>
            <a:ext cx="9336364" cy="12994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Students with active account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6403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1021529"/>
            <a:ext cx="9603275" cy="10492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Viewing and downloading papers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1294363" y="2657796"/>
            <a:ext cx="233646" cy="201340"/>
          </a:xfrm>
          <a:prstGeom prst="roundRect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TextBox 5"/>
          <p:cNvSpPr txBox="1"/>
          <p:nvPr/>
        </p:nvSpPr>
        <p:spPr>
          <a:xfrm>
            <a:off x="1657099" y="4320455"/>
            <a:ext cx="936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To </a:t>
            </a:r>
            <a:r>
              <a:rPr lang="en-US" dirty="0"/>
              <a:t>view a paper through the </a:t>
            </a:r>
            <a:r>
              <a:rPr lang="en-US" dirty="0" err="1"/>
              <a:t>Turnitin</a:t>
            </a:r>
            <a:r>
              <a:rPr lang="en-US" dirty="0"/>
              <a:t> website, simply click title of the paper in title column of the Assignment Inbox; this will open the paper in the </a:t>
            </a:r>
            <a:r>
              <a:rPr lang="en-US" dirty="0" smtClean="0"/>
              <a:t>Feedback Studio.</a:t>
            </a:r>
            <a:endParaRPr lang="ms-MY" dirty="0"/>
          </a:p>
        </p:txBody>
      </p:sp>
      <p:sp>
        <p:nvSpPr>
          <p:cNvPr id="7" name="Rounded Rectangle 6"/>
          <p:cNvSpPr/>
          <p:nvPr/>
        </p:nvSpPr>
        <p:spPr>
          <a:xfrm>
            <a:off x="1272845" y="4405725"/>
            <a:ext cx="233646" cy="201340"/>
          </a:xfrm>
          <a:prstGeom prst="roundRect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462" t="50351" r="1937" b="36842"/>
          <a:stretch/>
        </p:blipFill>
        <p:spPr>
          <a:xfrm>
            <a:off x="1657097" y="5033432"/>
            <a:ext cx="9369631" cy="7763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57098" y="2562163"/>
            <a:ext cx="936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Every text or image-based submission made to an assignment can be viewed online. Click </a:t>
            </a:r>
            <a:r>
              <a:rPr lang="en-US" b="1" dirty="0" smtClean="0"/>
              <a:t>View</a:t>
            </a:r>
            <a:r>
              <a:rPr lang="en-US" dirty="0" smtClean="0"/>
              <a:t> at the Assignment Page.</a:t>
            </a:r>
            <a:endParaRPr lang="ms-MY" dirty="0"/>
          </a:p>
        </p:txBody>
      </p:sp>
      <p:sp>
        <p:nvSpPr>
          <p:cNvPr id="9" name="Rounded Rectangle 8"/>
          <p:cNvSpPr/>
          <p:nvPr/>
        </p:nvSpPr>
        <p:spPr>
          <a:xfrm>
            <a:off x="1294362" y="1656326"/>
            <a:ext cx="220198" cy="201623"/>
          </a:xfrm>
          <a:prstGeom prst="roundRect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" name="TextBox 12"/>
          <p:cNvSpPr txBox="1"/>
          <p:nvPr/>
        </p:nvSpPr>
        <p:spPr>
          <a:xfrm>
            <a:off x="1635587" y="1575161"/>
            <a:ext cx="309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at the Class Name.</a:t>
            </a:r>
            <a:endParaRPr lang="ms-MY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4125" t="53529" r="3840" b="42942"/>
          <a:stretch/>
        </p:blipFill>
        <p:spPr>
          <a:xfrm>
            <a:off x="1657097" y="2064844"/>
            <a:ext cx="9369632" cy="26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798" t="38588" r="2712" b="47608"/>
          <a:stretch/>
        </p:blipFill>
        <p:spPr>
          <a:xfrm>
            <a:off x="1657096" y="3262284"/>
            <a:ext cx="9369631" cy="849786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9804227" y="3700631"/>
            <a:ext cx="534296" cy="27969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6" name="Rounded Rectangle 15"/>
          <p:cNvSpPr/>
          <p:nvPr/>
        </p:nvSpPr>
        <p:spPr>
          <a:xfrm>
            <a:off x="3640095" y="5530106"/>
            <a:ext cx="534296" cy="27969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766369" y="2969854"/>
            <a:ext cx="6037858" cy="71732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48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1021529"/>
            <a:ext cx="9603275" cy="1049235"/>
          </a:xfrm>
        </p:spPr>
        <p:txBody>
          <a:bodyPr>
            <a:normAutofit/>
          </a:bodyPr>
          <a:lstStyle/>
          <a:p>
            <a:r>
              <a:rPr lang="en-US" sz="2400" dirty="0"/>
              <a:t>Downloading </a:t>
            </a:r>
            <a:r>
              <a:rPr lang="en-US" sz="2400" dirty="0" smtClean="0"/>
              <a:t>papers at </a:t>
            </a:r>
            <a:r>
              <a:rPr lang="en-US" sz="2400" dirty="0"/>
              <a:t>the </a:t>
            </a:r>
            <a:r>
              <a:rPr lang="en-US" sz="2400" dirty="0" smtClean="0"/>
              <a:t>feedback studio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294363" y="1664401"/>
            <a:ext cx="936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The </a:t>
            </a:r>
            <a:r>
              <a:rPr lang="en-US" dirty="0"/>
              <a:t>submission tools are located at the bottom of the product toolbar. </a:t>
            </a:r>
            <a:endParaRPr lang="ms-MY" dirty="0"/>
          </a:p>
        </p:txBody>
      </p:sp>
      <p:sp>
        <p:nvSpPr>
          <p:cNvPr id="8" name="TextBox 7"/>
          <p:cNvSpPr txBox="1"/>
          <p:nvPr/>
        </p:nvSpPr>
        <p:spPr>
          <a:xfrm>
            <a:off x="1306395" y="4232058"/>
            <a:ext cx="936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1. Click </a:t>
            </a:r>
            <a:r>
              <a:rPr lang="en-US" dirty="0"/>
              <a:t>on the </a:t>
            </a:r>
            <a:r>
              <a:rPr lang="en-US" b="1" dirty="0"/>
              <a:t>download icon</a:t>
            </a:r>
            <a:r>
              <a:rPr lang="en-US" dirty="0"/>
              <a:t> in the Submission Tools section of the product toolbar.</a:t>
            </a:r>
            <a:endParaRPr lang="ms-MY" dirty="0"/>
          </a:p>
        </p:txBody>
      </p:sp>
      <p:pic>
        <p:nvPicPr>
          <p:cNvPr id="7172" name="Picture 4" descr="https://guides.turnitin.com/@api/deki/files/23481/1.png?revision=1&amp;size=bestfit&amp;width=46&amp;height=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627" y="2084337"/>
            <a:ext cx="523875" cy="838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06394" y="3186759"/>
            <a:ext cx="8703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From here, you can find the options to download your paper and a digital receipt, and also view further information about the submission.</a:t>
            </a:r>
            <a:endParaRPr lang="ms-MY" dirty="0"/>
          </a:p>
          <a:p>
            <a:pPr algn="just"/>
            <a:r>
              <a:rPr lang="en-US" dirty="0"/>
              <a:t> </a:t>
            </a:r>
            <a:endParaRPr lang="ms-MY" dirty="0"/>
          </a:p>
        </p:txBody>
      </p:sp>
      <p:pic>
        <p:nvPicPr>
          <p:cNvPr id="7174" name="Picture 6" descr="https://guides.turnitin.com/@api/deki/files/23482/2.png?revision=1&amp;size=bestfit&amp;width=55&amp;height=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627" y="4660699"/>
            <a:ext cx="523875" cy="438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95131" t="12706" b="30823"/>
          <a:stretch/>
        </p:blipFill>
        <p:spPr>
          <a:xfrm>
            <a:off x="10213017" y="1664401"/>
            <a:ext cx="534296" cy="387275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213017" y="4808667"/>
            <a:ext cx="534296" cy="8390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59237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1021529"/>
            <a:ext cx="9603275" cy="1049235"/>
          </a:xfrm>
        </p:spPr>
        <p:txBody>
          <a:bodyPr>
            <a:normAutofit/>
          </a:bodyPr>
          <a:lstStyle/>
          <a:p>
            <a:r>
              <a:rPr lang="en-US" sz="2400" dirty="0"/>
              <a:t>Downloading </a:t>
            </a:r>
            <a:r>
              <a:rPr lang="en-US" sz="2400" dirty="0" smtClean="0"/>
              <a:t>papers at </a:t>
            </a:r>
            <a:r>
              <a:rPr lang="en-US" sz="2400" dirty="0"/>
              <a:t>the </a:t>
            </a:r>
            <a:r>
              <a:rPr lang="en-US" sz="2400" dirty="0" smtClean="0"/>
              <a:t>feedback studio</a:t>
            </a:r>
            <a:endParaRPr lang="en-US" sz="2400" dirty="0"/>
          </a:p>
        </p:txBody>
      </p:sp>
      <p:pic>
        <p:nvPicPr>
          <p:cNvPr id="8194" name="Picture 2" descr="https://guides.turnitin.com/@api/deki/files/8106/Screen_Shot_2015-11-25_at_11.14.49_AM.png?revision=1&amp;size=bestfit&amp;width=276&amp;height=23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" t="3120" r="2027" b="3075"/>
          <a:stretch/>
        </p:blipFill>
        <p:spPr bwMode="auto">
          <a:xfrm>
            <a:off x="1588167" y="2738974"/>
            <a:ext cx="2310066" cy="1964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94363" y="1689739"/>
            <a:ext cx="9369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2.  A </a:t>
            </a:r>
            <a:r>
              <a:rPr lang="en-US" dirty="0"/>
              <a:t>pop-up box will appear, asking you what you would like to download. From here, click to </a:t>
            </a:r>
            <a:endParaRPr lang="en-US" dirty="0" smtClean="0"/>
          </a:p>
          <a:p>
            <a:pPr algn="just"/>
            <a:r>
              <a:rPr lang="en-US" dirty="0"/>
              <a:t> </a:t>
            </a:r>
            <a:r>
              <a:rPr lang="en-US" dirty="0" smtClean="0"/>
              <a:t>  download </a:t>
            </a:r>
            <a:r>
              <a:rPr lang="en-US" dirty="0"/>
              <a:t>the current view of the paper (with similarity, grading, and ETS feedback included), the </a:t>
            </a:r>
            <a:endParaRPr lang="en-US" dirty="0" smtClean="0"/>
          </a:p>
          <a:p>
            <a:pPr algn="just"/>
            <a:r>
              <a:rPr lang="en-US" dirty="0"/>
              <a:t> </a:t>
            </a:r>
            <a:r>
              <a:rPr lang="en-US" dirty="0" smtClean="0"/>
              <a:t>  file </a:t>
            </a:r>
            <a:r>
              <a:rPr lang="en-US" dirty="0"/>
              <a:t>as you originally submitted to </a:t>
            </a:r>
            <a:r>
              <a:rPr lang="en-US" dirty="0" err="1"/>
              <a:t>Turnitin</a:t>
            </a:r>
            <a:r>
              <a:rPr lang="en-US" dirty="0"/>
              <a:t>, or the digital receipt for the submission.</a:t>
            </a:r>
            <a:endParaRPr lang="ms-MY" dirty="0"/>
          </a:p>
        </p:txBody>
      </p:sp>
      <p:sp>
        <p:nvSpPr>
          <p:cNvPr id="13" name="TextBox 12"/>
          <p:cNvSpPr txBox="1"/>
          <p:nvPr/>
        </p:nvSpPr>
        <p:spPr>
          <a:xfrm>
            <a:off x="1294363" y="4959381"/>
            <a:ext cx="936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3.  Click </a:t>
            </a:r>
            <a:r>
              <a:rPr lang="en-US" dirty="0"/>
              <a:t>the </a:t>
            </a:r>
            <a:r>
              <a:rPr lang="en-US" b="1" dirty="0"/>
              <a:t>X icon</a:t>
            </a:r>
            <a:r>
              <a:rPr lang="en-US" dirty="0"/>
              <a:t> in the top right-hand corner of the Download pop-up to close.</a:t>
            </a:r>
            <a:endParaRPr lang="ms-MY" dirty="0"/>
          </a:p>
        </p:txBody>
      </p:sp>
      <p:pic>
        <p:nvPicPr>
          <p:cNvPr id="14" name="Picture 2" descr="https://guides.turnitin.com/@api/deki/files/8105/Screen_Shot_2015-11-25_at_11.15.30_AM.png?revision=1&amp;size=bestfit&amp;width=278&amp;height=5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t="10372" b="8784"/>
          <a:stretch/>
        </p:blipFill>
        <p:spPr bwMode="auto">
          <a:xfrm>
            <a:off x="1648325" y="5498431"/>
            <a:ext cx="2587791" cy="385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93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1021529"/>
            <a:ext cx="9603275" cy="1049235"/>
          </a:xfrm>
        </p:spPr>
        <p:txBody>
          <a:bodyPr>
            <a:normAutofit/>
          </a:bodyPr>
          <a:lstStyle/>
          <a:p>
            <a:r>
              <a:rPr lang="en-US" sz="2400" dirty="0"/>
              <a:t>Viewing Information About a Submission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4363" y="1689739"/>
            <a:ext cx="936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1.  Click </a:t>
            </a:r>
            <a:r>
              <a:rPr lang="en-US" dirty="0"/>
              <a:t>on the</a:t>
            </a:r>
            <a:r>
              <a:rPr lang="en-US" b="1" dirty="0"/>
              <a:t> information icon</a:t>
            </a:r>
            <a:r>
              <a:rPr lang="en-US" dirty="0"/>
              <a:t> in the Submission Tools section of the product toolbar.</a:t>
            </a:r>
            <a:endParaRPr lang="ms-MY" dirty="0"/>
          </a:p>
        </p:txBody>
      </p:sp>
      <p:pic>
        <p:nvPicPr>
          <p:cNvPr id="9220" name="Picture 4" descr="https://guides.turnitin.com/@api/deki/files/23483/5.png?revision=1&amp;size=bestfit&amp;width=47&amp;height=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027" y="1623089"/>
            <a:ext cx="447675" cy="44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4363" y="2143807"/>
            <a:ext cx="936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2.  A </a:t>
            </a:r>
            <a:r>
              <a:rPr lang="en-US" dirty="0"/>
              <a:t>pop-up box will appear on the screen. This will show all information we hold about the paper, </a:t>
            </a:r>
            <a:endParaRPr lang="en-US" dirty="0" smtClean="0"/>
          </a:p>
          <a:p>
            <a:pPr algn="just"/>
            <a:r>
              <a:rPr lang="en-US" dirty="0" smtClean="0"/>
              <a:t>    such </a:t>
            </a:r>
            <a:r>
              <a:rPr lang="en-US" dirty="0"/>
              <a:t>as when it was submitted, when it was last graded, and its word count.</a:t>
            </a:r>
            <a:endParaRPr lang="ms-MY" dirty="0"/>
          </a:p>
        </p:txBody>
      </p:sp>
      <p:pic>
        <p:nvPicPr>
          <p:cNvPr id="9222" name="Picture 6" descr="https://guides.turnitin.com/@api/deki/files/8103/Screen_Shot_2015-11-25_at_11.17.49_AM.png?revision=1&amp;size=bestfit&amp;width=405&amp;height=4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" t="1670" r="1612" b="2756"/>
          <a:stretch/>
        </p:blipFill>
        <p:spPr bwMode="auto">
          <a:xfrm>
            <a:off x="1612234" y="2863181"/>
            <a:ext cx="2201778" cy="2226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18428" y="5259107"/>
            <a:ext cx="936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3.  Click </a:t>
            </a:r>
            <a:r>
              <a:rPr lang="en-US" dirty="0"/>
              <a:t>on the</a:t>
            </a:r>
            <a:r>
              <a:rPr lang="en-US" b="1" dirty="0"/>
              <a:t> information icon</a:t>
            </a:r>
            <a:r>
              <a:rPr lang="en-US" dirty="0"/>
              <a:t> in the Submission Tools section of the product toolbar.</a:t>
            </a:r>
            <a:endParaRPr lang="ms-MY" dirty="0"/>
          </a:p>
        </p:txBody>
      </p:sp>
      <p:pic>
        <p:nvPicPr>
          <p:cNvPr id="9224" name="Picture 8" descr="https://guides.turnitin.com/@api/deki/files/8102/Screen_Shot_2015-11-25_at_11.18.29_AM.png?revision=1&amp;size=bestfit&amp;width=392&amp;height=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34" y="5628439"/>
            <a:ext cx="3733800" cy="314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00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64" y="3752786"/>
            <a:ext cx="3266574" cy="10393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 txBox="1">
            <a:spLocks/>
          </p:cNvSpPr>
          <p:nvPr/>
        </p:nvSpPr>
        <p:spPr>
          <a:xfrm>
            <a:off x="1193137" y="2219007"/>
            <a:ext cx="9336364" cy="12994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INSTRUCTORS WITH ACTIVE CLASSES &amp; STUDENTS ENROLLMENT</a:t>
            </a:r>
          </a:p>
        </p:txBody>
      </p:sp>
    </p:spTree>
    <p:extLst>
      <p:ext uri="{BB962C8B-B14F-4D97-AF65-F5344CB8AC3E}">
        <p14:creationId xmlns:p14="http://schemas.microsoft.com/office/powerpoint/2010/main" val="243869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xmlns="" id="{5FC6C278-4035-446A-A94B-030E792FDDF5}"/>
              </a:ext>
            </a:extLst>
          </p:cNvPr>
          <p:cNvSpPr txBox="1"/>
          <p:nvPr/>
        </p:nvSpPr>
        <p:spPr>
          <a:xfrm>
            <a:off x="1494025" y="662977"/>
            <a:ext cx="9096374" cy="19389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u="sng" dirty="0" smtClean="0">
                <a:solidFill>
                  <a:srgbClr val="0070C0"/>
                </a:solidFill>
              </a:rPr>
              <a:t>THANK YOU</a:t>
            </a:r>
          </a:p>
          <a:p>
            <a:pPr algn="ctr"/>
            <a:endParaRPr lang="en-US" sz="4000" u="sng" dirty="0" smtClean="0">
              <a:solidFill>
                <a:srgbClr val="0070C0"/>
              </a:solidFill>
            </a:endParaRPr>
          </a:p>
          <a:p>
            <a:pPr algn="ctr"/>
            <a:r>
              <a:rPr lang="en-US" sz="4000" u="sng" dirty="0" smtClean="0">
                <a:solidFill>
                  <a:srgbClr val="0070C0"/>
                </a:solidFill>
              </a:rPr>
              <a:t>Any inquiries please contact :</a:t>
            </a:r>
          </a:p>
          <a:p>
            <a:pPr algn="ctr"/>
            <a:r>
              <a:rPr lang="en-US" sz="4000" u="sng" dirty="0" smtClean="0">
                <a:solidFill>
                  <a:srgbClr val="0070C0"/>
                </a:solidFill>
                <a:hlinkClick r:id="rId3"/>
              </a:rPr>
              <a:t>nazirah@unimap.edu.my</a:t>
            </a:r>
            <a:endParaRPr lang="en-US" sz="4000" u="sng" dirty="0" smtClean="0">
              <a:solidFill>
                <a:srgbClr val="0070C0"/>
              </a:solidFill>
            </a:endParaRPr>
          </a:p>
          <a:p>
            <a:pPr algn="ctr"/>
            <a:r>
              <a:rPr lang="en-US" sz="4000" u="sng" dirty="0" smtClean="0">
                <a:solidFill>
                  <a:srgbClr val="0070C0"/>
                </a:solidFill>
                <a:hlinkClick r:id="rId4"/>
              </a:rPr>
              <a:t>mohdfadlli@unimap.edu.my</a:t>
            </a:r>
            <a:endParaRPr lang="en-US" sz="4000" u="sng" dirty="0" smtClean="0">
              <a:solidFill>
                <a:srgbClr val="0070C0"/>
              </a:solidFill>
            </a:endParaRPr>
          </a:p>
          <a:p>
            <a:pPr algn="ctr"/>
            <a:r>
              <a:rPr lang="en-US" sz="4000" u="sng" dirty="0" smtClean="0">
                <a:solidFill>
                  <a:srgbClr val="0070C0"/>
                </a:solidFill>
              </a:rPr>
              <a:t>04-988 5428 / 5410</a:t>
            </a:r>
          </a:p>
          <a:p>
            <a:pPr algn="ctr"/>
            <a:endParaRPr lang="en-US" sz="40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1021529"/>
            <a:ext cx="9603275" cy="10492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EDITING THE ASSIGNMENT PAGE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719897"/>
            <a:ext cx="9603275" cy="345061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294363" y="2070764"/>
            <a:ext cx="220198" cy="201623"/>
          </a:xfrm>
          <a:prstGeom prst="roundRect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TextBox 6"/>
          <p:cNvSpPr txBox="1"/>
          <p:nvPr/>
        </p:nvSpPr>
        <p:spPr>
          <a:xfrm>
            <a:off x="1528008" y="2000357"/>
            <a:ext cx="309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the Class Name.</a:t>
            </a:r>
            <a:endParaRPr lang="ms-MY" dirty="0"/>
          </a:p>
        </p:txBody>
      </p:sp>
      <p:sp>
        <p:nvSpPr>
          <p:cNvPr id="9" name="Rounded Rectangle 8"/>
          <p:cNvSpPr/>
          <p:nvPr/>
        </p:nvSpPr>
        <p:spPr>
          <a:xfrm>
            <a:off x="1294363" y="3097627"/>
            <a:ext cx="220198" cy="201623"/>
          </a:xfrm>
          <a:prstGeom prst="roundRect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0" name="TextBox 9"/>
          <p:cNvSpPr txBox="1"/>
          <p:nvPr/>
        </p:nvSpPr>
        <p:spPr>
          <a:xfrm>
            <a:off x="1514561" y="3032323"/>
            <a:ext cx="513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Edit Settings button on the Assignment Page.</a:t>
            </a:r>
            <a:endParaRPr lang="ms-MY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4125" t="53529" r="3840" b="42942"/>
          <a:stretch/>
        </p:blipFill>
        <p:spPr>
          <a:xfrm>
            <a:off x="1294363" y="2490040"/>
            <a:ext cx="10365677" cy="26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1674" t="11176" r="2737" b="58628"/>
          <a:stretch/>
        </p:blipFill>
        <p:spPr>
          <a:xfrm>
            <a:off x="1294363" y="3545262"/>
            <a:ext cx="10365677" cy="2070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8965131" y="4784292"/>
            <a:ext cx="1050238" cy="27969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03863" y="3378926"/>
            <a:ext cx="6305006" cy="163721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29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1021529"/>
            <a:ext cx="9603275" cy="1049235"/>
          </a:xfrm>
        </p:spPr>
        <p:txBody>
          <a:bodyPr>
            <a:normAutofit/>
          </a:bodyPr>
          <a:lstStyle/>
          <a:p>
            <a:r>
              <a:rPr lang="en-US" sz="2400" dirty="0"/>
              <a:t>EDITING THE ASSIGNMENT PAGE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94363" y="1780384"/>
            <a:ext cx="220198" cy="201623"/>
          </a:xfrm>
          <a:prstGeom prst="roundRect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TextBox 6"/>
          <p:cNvSpPr txBox="1"/>
          <p:nvPr/>
        </p:nvSpPr>
        <p:spPr>
          <a:xfrm>
            <a:off x="1514560" y="1701432"/>
            <a:ext cx="10577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 </a:t>
            </a:r>
            <a:r>
              <a:rPr lang="en-US" b="1" dirty="0" smtClean="0"/>
              <a:t>expiry date </a:t>
            </a:r>
            <a:r>
              <a:rPr lang="en-US" dirty="0" smtClean="0"/>
              <a:t>and </a:t>
            </a:r>
            <a:r>
              <a:rPr lang="en-US" b="1" dirty="0" smtClean="0"/>
              <a:t>post date </a:t>
            </a:r>
            <a:r>
              <a:rPr lang="en-US" dirty="0" smtClean="0"/>
              <a:t>for all assignments to 17</a:t>
            </a:r>
            <a:r>
              <a:rPr lang="en-US" baseline="30000" dirty="0" smtClean="0"/>
              <a:t>th</a:t>
            </a:r>
            <a:r>
              <a:rPr lang="en-US" dirty="0" smtClean="0"/>
              <a:t> March 2019. </a:t>
            </a:r>
          </a:p>
          <a:p>
            <a:r>
              <a:rPr lang="en-US" dirty="0" smtClean="0"/>
              <a:t>Click the </a:t>
            </a:r>
            <a:r>
              <a:rPr lang="en-US" b="1" dirty="0" smtClean="0"/>
              <a:t>Submit</a:t>
            </a:r>
            <a:r>
              <a:rPr lang="en-US" dirty="0" smtClean="0"/>
              <a:t> button.</a:t>
            </a:r>
            <a:endParaRPr lang="ms-MY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699" t="12235" r="22811" b="23138"/>
          <a:stretch/>
        </p:blipFill>
        <p:spPr>
          <a:xfrm>
            <a:off x="4184725" y="2171411"/>
            <a:ext cx="4687094" cy="3411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733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1021529"/>
            <a:ext cx="9603275" cy="10492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EDITING THE CLASS PAGE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1294363" y="1771839"/>
            <a:ext cx="220198" cy="201623"/>
          </a:xfrm>
          <a:prstGeom prst="roundRect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TextBox 6"/>
          <p:cNvSpPr txBox="1"/>
          <p:nvPr/>
        </p:nvSpPr>
        <p:spPr>
          <a:xfrm>
            <a:off x="1528008" y="1701432"/>
            <a:ext cx="533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the Class Name page, </a:t>
            </a:r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Setting icon button </a:t>
            </a:r>
            <a:endParaRPr lang="ms-MY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125" t="53529" r="3840" b="42942"/>
          <a:stretch/>
        </p:blipFill>
        <p:spPr>
          <a:xfrm>
            <a:off x="1294363" y="2218411"/>
            <a:ext cx="10365677" cy="26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666161" y="1689376"/>
            <a:ext cx="341194" cy="341194"/>
          </a:xfrm>
          <a:prstGeom prst="rect">
            <a:avLst/>
          </a:prstGeom>
          <a:ln/>
        </p:spPr>
      </p:pic>
      <p:sp>
        <p:nvSpPr>
          <p:cNvPr id="12" name="Rounded Rectangle 11"/>
          <p:cNvSpPr/>
          <p:nvPr/>
        </p:nvSpPr>
        <p:spPr>
          <a:xfrm>
            <a:off x="1307810" y="2838513"/>
            <a:ext cx="220198" cy="201623"/>
          </a:xfrm>
          <a:prstGeom prst="roundRect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" name="TextBox 12"/>
          <p:cNvSpPr txBox="1"/>
          <p:nvPr/>
        </p:nvSpPr>
        <p:spPr>
          <a:xfrm>
            <a:off x="1541455" y="2768106"/>
            <a:ext cx="4522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 the Class End Date (Expiry Date) to </a:t>
            </a:r>
            <a:r>
              <a:rPr lang="en-US" dirty="0"/>
              <a:t>17</a:t>
            </a:r>
            <a:r>
              <a:rPr lang="en-US" baseline="30000" dirty="0"/>
              <a:t>th</a:t>
            </a:r>
            <a:r>
              <a:rPr lang="en-US" dirty="0"/>
              <a:t> March 2019. </a:t>
            </a:r>
          </a:p>
          <a:p>
            <a:endParaRPr lang="en-US" dirty="0" smtClean="0"/>
          </a:p>
          <a:p>
            <a:r>
              <a:rPr lang="en-US" dirty="0" smtClean="0"/>
              <a:t>Then, click the </a:t>
            </a:r>
            <a:r>
              <a:rPr lang="en-US" b="1" dirty="0" smtClean="0"/>
              <a:t>Submit</a:t>
            </a:r>
            <a:r>
              <a:rPr lang="en-US" dirty="0" smtClean="0"/>
              <a:t> button.</a:t>
            </a:r>
            <a:endParaRPr lang="ms-MY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307" t="11452" r="12909" b="5255"/>
          <a:stretch/>
        </p:blipFill>
        <p:spPr>
          <a:xfrm>
            <a:off x="6141365" y="2636733"/>
            <a:ext cx="5518675" cy="3349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21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1021529"/>
            <a:ext cx="9603275" cy="10492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Viewing and downloading papers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1294363" y="1829452"/>
            <a:ext cx="233646" cy="201340"/>
          </a:xfrm>
          <a:prstGeom prst="roundRect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TextBox 5"/>
          <p:cNvSpPr txBox="1"/>
          <p:nvPr/>
        </p:nvSpPr>
        <p:spPr>
          <a:xfrm>
            <a:off x="1657099" y="3535141"/>
            <a:ext cx="936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To </a:t>
            </a:r>
            <a:r>
              <a:rPr lang="en-US" dirty="0"/>
              <a:t>view a paper through the </a:t>
            </a:r>
            <a:r>
              <a:rPr lang="en-US" dirty="0" err="1"/>
              <a:t>Turnitin</a:t>
            </a:r>
            <a:r>
              <a:rPr lang="en-US" dirty="0"/>
              <a:t> website, simply click title of the paper in </a:t>
            </a:r>
            <a:r>
              <a:rPr lang="en-US" dirty="0" smtClean="0"/>
              <a:t>the title </a:t>
            </a:r>
            <a:r>
              <a:rPr lang="en-US" dirty="0"/>
              <a:t>column </a:t>
            </a:r>
            <a:r>
              <a:rPr lang="en-US" dirty="0" smtClean="0"/>
              <a:t>and  </a:t>
            </a:r>
            <a:r>
              <a:rPr lang="en-US" dirty="0"/>
              <a:t>this will open the paper in the </a:t>
            </a:r>
            <a:r>
              <a:rPr lang="en-US" dirty="0" smtClean="0"/>
              <a:t>Feedback Studio.</a:t>
            </a:r>
            <a:endParaRPr lang="ms-MY" dirty="0"/>
          </a:p>
        </p:txBody>
      </p:sp>
      <p:sp>
        <p:nvSpPr>
          <p:cNvPr id="7" name="Rounded Rectangle 6"/>
          <p:cNvSpPr/>
          <p:nvPr/>
        </p:nvSpPr>
        <p:spPr>
          <a:xfrm>
            <a:off x="1294361" y="3620411"/>
            <a:ext cx="233646" cy="201340"/>
          </a:xfrm>
          <a:prstGeom prst="roundRect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682" t="52456" r="2924" b="35263"/>
          <a:stretch/>
        </p:blipFill>
        <p:spPr>
          <a:xfrm>
            <a:off x="1657098" y="2534344"/>
            <a:ext cx="9369630" cy="772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462" t="50351" r="1937" b="36842"/>
          <a:stretch/>
        </p:blipFill>
        <p:spPr>
          <a:xfrm>
            <a:off x="1657097" y="4328128"/>
            <a:ext cx="9369631" cy="7763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57098" y="1733819"/>
            <a:ext cx="936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Any Content of  text </a:t>
            </a:r>
            <a:r>
              <a:rPr lang="en-US" dirty="0"/>
              <a:t>or image-based submission made to an assignment can be viewed online. Click </a:t>
            </a:r>
            <a:r>
              <a:rPr lang="en-US" b="1" dirty="0" smtClean="0"/>
              <a:t>View</a:t>
            </a:r>
            <a:r>
              <a:rPr lang="en-US" dirty="0" smtClean="0"/>
              <a:t> button on the Assignment Page.</a:t>
            </a:r>
            <a:endParaRPr lang="ms-MY" dirty="0"/>
          </a:p>
        </p:txBody>
      </p:sp>
      <p:sp>
        <p:nvSpPr>
          <p:cNvPr id="13" name="Rounded Rectangle 12"/>
          <p:cNvSpPr/>
          <p:nvPr/>
        </p:nvSpPr>
        <p:spPr>
          <a:xfrm>
            <a:off x="8631644" y="2997837"/>
            <a:ext cx="534296" cy="27969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4" name="Rounded Rectangle 13"/>
          <p:cNvSpPr/>
          <p:nvPr/>
        </p:nvSpPr>
        <p:spPr>
          <a:xfrm>
            <a:off x="3640095" y="4842628"/>
            <a:ext cx="534296" cy="27969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930537" y="2264229"/>
            <a:ext cx="2673532" cy="775062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0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1021529"/>
            <a:ext cx="9603275" cy="1049235"/>
          </a:xfrm>
        </p:spPr>
        <p:txBody>
          <a:bodyPr>
            <a:normAutofit/>
          </a:bodyPr>
          <a:lstStyle/>
          <a:p>
            <a:r>
              <a:rPr lang="en-US" sz="2400" dirty="0"/>
              <a:t>Downloading </a:t>
            </a:r>
            <a:r>
              <a:rPr lang="en-US" sz="2400" dirty="0" smtClean="0"/>
              <a:t>papers at </a:t>
            </a:r>
            <a:r>
              <a:rPr lang="en-US" sz="2400" dirty="0"/>
              <a:t>the </a:t>
            </a:r>
            <a:r>
              <a:rPr lang="en-US" sz="2400" dirty="0" smtClean="0"/>
              <a:t>feedback studio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294363" y="1664401"/>
            <a:ext cx="936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The </a:t>
            </a:r>
            <a:r>
              <a:rPr lang="en-US" dirty="0"/>
              <a:t>submission tools are located at the bottom of the product toolbar. </a:t>
            </a:r>
            <a:endParaRPr lang="ms-MY" dirty="0"/>
          </a:p>
        </p:txBody>
      </p:sp>
      <p:sp>
        <p:nvSpPr>
          <p:cNvPr id="8" name="TextBox 7"/>
          <p:cNvSpPr txBox="1"/>
          <p:nvPr/>
        </p:nvSpPr>
        <p:spPr>
          <a:xfrm>
            <a:off x="1306395" y="4232058"/>
            <a:ext cx="936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1. Click </a:t>
            </a:r>
            <a:r>
              <a:rPr lang="en-US" dirty="0"/>
              <a:t>on the </a:t>
            </a:r>
            <a:r>
              <a:rPr lang="en-US" b="1" dirty="0"/>
              <a:t>download icon</a:t>
            </a:r>
            <a:r>
              <a:rPr lang="en-US" dirty="0"/>
              <a:t> in the Submission Tools section of the product toolbar.</a:t>
            </a:r>
            <a:endParaRPr lang="ms-MY" dirty="0"/>
          </a:p>
        </p:txBody>
      </p:sp>
      <p:pic>
        <p:nvPicPr>
          <p:cNvPr id="7172" name="Picture 4" descr="https://guides.turnitin.com/@api/deki/files/23481/1.png?revision=1&amp;size=bestfit&amp;width=46&amp;height=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627" y="2084337"/>
            <a:ext cx="523875" cy="838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06394" y="3186759"/>
            <a:ext cx="8703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From here, you can find </a:t>
            </a:r>
            <a:r>
              <a:rPr lang="en-US" dirty="0" smtClean="0"/>
              <a:t>option to </a:t>
            </a:r>
            <a:r>
              <a:rPr lang="en-US" dirty="0"/>
              <a:t>download your paper and a digital receipt, and also view further information about the submission.</a:t>
            </a:r>
            <a:endParaRPr lang="ms-MY" dirty="0"/>
          </a:p>
          <a:p>
            <a:pPr algn="just"/>
            <a:r>
              <a:rPr lang="en-US" dirty="0"/>
              <a:t> </a:t>
            </a:r>
            <a:endParaRPr lang="ms-MY" dirty="0"/>
          </a:p>
        </p:txBody>
      </p:sp>
      <p:pic>
        <p:nvPicPr>
          <p:cNvPr id="7174" name="Picture 6" descr="https://guides.turnitin.com/@api/deki/files/23482/2.png?revision=1&amp;size=bestfit&amp;width=55&amp;height=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627" y="4660699"/>
            <a:ext cx="523875" cy="438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95131" t="12706" b="30823"/>
          <a:stretch/>
        </p:blipFill>
        <p:spPr>
          <a:xfrm>
            <a:off x="10213017" y="1664401"/>
            <a:ext cx="534296" cy="387275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213017" y="4808668"/>
            <a:ext cx="534296" cy="7284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05917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1021529"/>
            <a:ext cx="9603275" cy="1049235"/>
          </a:xfrm>
        </p:spPr>
        <p:txBody>
          <a:bodyPr>
            <a:normAutofit/>
          </a:bodyPr>
          <a:lstStyle/>
          <a:p>
            <a:r>
              <a:rPr lang="en-US" sz="2400" dirty="0"/>
              <a:t>Downloading </a:t>
            </a:r>
            <a:r>
              <a:rPr lang="en-US" sz="2400" dirty="0" smtClean="0"/>
              <a:t>papers at </a:t>
            </a:r>
            <a:r>
              <a:rPr lang="en-US" sz="2400" dirty="0"/>
              <a:t>the </a:t>
            </a:r>
            <a:r>
              <a:rPr lang="en-US" sz="2400" dirty="0" smtClean="0"/>
              <a:t>feedback studio</a:t>
            </a:r>
            <a:endParaRPr lang="en-US" sz="2400" dirty="0"/>
          </a:p>
        </p:txBody>
      </p:sp>
      <p:pic>
        <p:nvPicPr>
          <p:cNvPr id="8194" name="Picture 2" descr="https://guides.turnitin.com/@api/deki/files/8106/Screen_Shot_2015-11-25_at_11.14.49_AM.png?revision=1&amp;size=bestfit&amp;width=276&amp;height=23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" t="3120" r="2027" b="3075"/>
          <a:stretch/>
        </p:blipFill>
        <p:spPr bwMode="auto">
          <a:xfrm>
            <a:off x="1588167" y="2738974"/>
            <a:ext cx="2310066" cy="1964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94363" y="1689739"/>
            <a:ext cx="9369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2.  A </a:t>
            </a:r>
            <a:r>
              <a:rPr lang="en-US" dirty="0"/>
              <a:t>pop-up box will appear, asking you what you would like to download. From here, click to </a:t>
            </a:r>
            <a:endParaRPr lang="en-US" dirty="0" smtClean="0"/>
          </a:p>
          <a:p>
            <a:pPr algn="just"/>
            <a:r>
              <a:rPr lang="en-US" dirty="0"/>
              <a:t> </a:t>
            </a:r>
            <a:r>
              <a:rPr lang="en-US" dirty="0" smtClean="0"/>
              <a:t>  download </a:t>
            </a:r>
            <a:r>
              <a:rPr lang="en-US" dirty="0"/>
              <a:t>the current view of the paper (with similarity, grading, and ETS feedback included), the </a:t>
            </a:r>
            <a:endParaRPr lang="en-US" dirty="0" smtClean="0"/>
          </a:p>
          <a:p>
            <a:pPr algn="just"/>
            <a:r>
              <a:rPr lang="en-US" dirty="0"/>
              <a:t> </a:t>
            </a:r>
            <a:r>
              <a:rPr lang="en-US" dirty="0" smtClean="0"/>
              <a:t>  file </a:t>
            </a:r>
            <a:r>
              <a:rPr lang="en-US" dirty="0"/>
              <a:t>as you originally submitted to </a:t>
            </a:r>
            <a:r>
              <a:rPr lang="en-US" dirty="0" err="1"/>
              <a:t>Turnitin</a:t>
            </a:r>
            <a:r>
              <a:rPr lang="en-US" dirty="0"/>
              <a:t>, or the digital receipt for the submission.</a:t>
            </a:r>
            <a:endParaRPr lang="ms-MY" dirty="0"/>
          </a:p>
        </p:txBody>
      </p:sp>
      <p:sp>
        <p:nvSpPr>
          <p:cNvPr id="13" name="TextBox 12"/>
          <p:cNvSpPr txBox="1"/>
          <p:nvPr/>
        </p:nvSpPr>
        <p:spPr>
          <a:xfrm>
            <a:off x="1294363" y="4959381"/>
            <a:ext cx="936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3.  Click </a:t>
            </a:r>
            <a:r>
              <a:rPr lang="en-US" dirty="0"/>
              <a:t>the </a:t>
            </a:r>
            <a:r>
              <a:rPr lang="en-US" b="1" dirty="0"/>
              <a:t>X icon</a:t>
            </a:r>
            <a:r>
              <a:rPr lang="en-US" dirty="0"/>
              <a:t> in the top right-hand corner of the Download pop-up to close.</a:t>
            </a:r>
            <a:endParaRPr lang="ms-MY" dirty="0"/>
          </a:p>
        </p:txBody>
      </p:sp>
      <p:pic>
        <p:nvPicPr>
          <p:cNvPr id="14" name="Picture 2" descr="https://guides.turnitin.com/@api/deki/files/8105/Screen_Shot_2015-11-25_at_11.15.30_AM.png?revision=1&amp;size=bestfit&amp;width=278&amp;height=5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t="10372" b="8784"/>
          <a:stretch/>
        </p:blipFill>
        <p:spPr bwMode="auto">
          <a:xfrm>
            <a:off x="1648325" y="5498431"/>
            <a:ext cx="2587791" cy="385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08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1021529"/>
            <a:ext cx="9603275" cy="1049235"/>
          </a:xfrm>
        </p:spPr>
        <p:txBody>
          <a:bodyPr>
            <a:normAutofit/>
          </a:bodyPr>
          <a:lstStyle/>
          <a:p>
            <a:r>
              <a:rPr lang="en-US" sz="2400" dirty="0"/>
              <a:t>Viewing Information About a Submission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4363" y="1689739"/>
            <a:ext cx="936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1.  Click </a:t>
            </a:r>
            <a:r>
              <a:rPr lang="en-US" dirty="0"/>
              <a:t>on the</a:t>
            </a:r>
            <a:r>
              <a:rPr lang="en-US" b="1" dirty="0"/>
              <a:t> information icon</a:t>
            </a:r>
            <a:r>
              <a:rPr lang="en-US" dirty="0"/>
              <a:t> in the Submission Tools section of the product toolbar.</a:t>
            </a:r>
            <a:endParaRPr lang="ms-MY" dirty="0"/>
          </a:p>
        </p:txBody>
      </p:sp>
      <p:pic>
        <p:nvPicPr>
          <p:cNvPr id="9220" name="Picture 4" descr="https://guides.turnitin.com/@api/deki/files/23483/5.png?revision=1&amp;size=bestfit&amp;width=47&amp;height=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027" y="1623089"/>
            <a:ext cx="447675" cy="44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4363" y="2143807"/>
            <a:ext cx="936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2.  A </a:t>
            </a:r>
            <a:r>
              <a:rPr lang="en-US" dirty="0"/>
              <a:t>pop-up box will appear on the screen. This will show all information we hold about the paper, </a:t>
            </a:r>
            <a:endParaRPr lang="en-US" dirty="0" smtClean="0"/>
          </a:p>
          <a:p>
            <a:pPr algn="just"/>
            <a:r>
              <a:rPr lang="en-US" dirty="0" smtClean="0"/>
              <a:t>    such </a:t>
            </a:r>
            <a:r>
              <a:rPr lang="en-US" dirty="0"/>
              <a:t>as when it was submitted, when it was last graded, and its word count.</a:t>
            </a:r>
            <a:endParaRPr lang="ms-MY" dirty="0"/>
          </a:p>
        </p:txBody>
      </p:sp>
      <p:pic>
        <p:nvPicPr>
          <p:cNvPr id="9222" name="Picture 6" descr="https://guides.turnitin.com/@api/deki/files/8103/Screen_Shot_2015-11-25_at_11.17.49_AM.png?revision=1&amp;size=bestfit&amp;width=405&amp;height=4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" t="1670" r="1612" b="2756"/>
          <a:stretch/>
        </p:blipFill>
        <p:spPr bwMode="auto">
          <a:xfrm>
            <a:off x="1612234" y="2863181"/>
            <a:ext cx="2201778" cy="2226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18428" y="5259107"/>
            <a:ext cx="936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3.  Click </a:t>
            </a:r>
            <a:r>
              <a:rPr lang="en-US" dirty="0"/>
              <a:t>on the</a:t>
            </a:r>
            <a:r>
              <a:rPr lang="en-US" b="1" dirty="0"/>
              <a:t> information icon</a:t>
            </a:r>
            <a:r>
              <a:rPr lang="en-US" dirty="0"/>
              <a:t> in the Submission Tools section of the product toolbar.</a:t>
            </a:r>
            <a:endParaRPr lang="ms-MY" dirty="0"/>
          </a:p>
        </p:txBody>
      </p:sp>
      <p:pic>
        <p:nvPicPr>
          <p:cNvPr id="9224" name="Picture 8" descr="https://guides.turnitin.com/@api/deki/files/8102/Screen_Shot_2015-11-25_at_11.18.29_AM.png?revision=1&amp;size=bestfit&amp;width=392&amp;height=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34" y="5628439"/>
            <a:ext cx="3733800" cy="314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40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Invention_SL - v4" id="{967A0141-51FB-47EA-A223-61446FEA6A0D}" vid="{99189E50-2190-49F7-9BBD-B37E57739D5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6B76F2-1AE1-4A2A-A5B3-D462CC5E81F8}">
  <ds:schemaRefs>
    <ds:schemaRef ds:uri="http://schemas.microsoft.com/office/2006/metadata/properties"/>
    <ds:schemaRef ds:uri="http://purl.org/dc/terms/"/>
    <ds:schemaRef ds:uri="fb0879af-3eba-417a-a55a-ffe6dcd6ca77"/>
    <ds:schemaRef ds:uri="http://www.w3.org/XML/1998/namespace"/>
    <ds:schemaRef ds:uri="6dc4bcd6-49db-4c07-9060-8acfc67cef9f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0ECC70E-6674-4337-B48B-AF4F8832F1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BAE40F-4B14-4E0B-9265-745AD5E2D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669</Words>
  <Application>Microsoft Office PowerPoint</Application>
  <PresentationFormat>Widescreen</PresentationFormat>
  <Paragraphs>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Gill Sans MT</vt:lpstr>
      <vt:lpstr>Gallery</vt:lpstr>
      <vt:lpstr>Guide to TURNITIN ACCOUNT UPDATE</vt:lpstr>
      <vt:lpstr>PowerPoint Presentation</vt:lpstr>
      <vt:lpstr>EDITING THE ASSIGNMENT PAGE</vt:lpstr>
      <vt:lpstr>EDITING THE ASSIGNMENT PAGE</vt:lpstr>
      <vt:lpstr>EDITING THE CLASS PAGE</vt:lpstr>
      <vt:lpstr>Viewing and downloading papers</vt:lpstr>
      <vt:lpstr>Downloading papers at the feedback studio</vt:lpstr>
      <vt:lpstr>Downloading papers at the feedback studio</vt:lpstr>
      <vt:lpstr>Viewing Information About a Submission</vt:lpstr>
      <vt:lpstr>PowerPoint Presentation</vt:lpstr>
      <vt:lpstr>Viewing and downloading papers</vt:lpstr>
      <vt:lpstr>Downloading papers at the feedback studio</vt:lpstr>
      <vt:lpstr>Downloading papers at the feedback studio</vt:lpstr>
      <vt:lpstr>Viewing Information About a Submission</vt:lpstr>
      <vt:lpstr>PowerPoint Presentation</vt:lpstr>
      <vt:lpstr>Viewing and downloading papers</vt:lpstr>
      <vt:lpstr>Downloading papers at the feedback studio</vt:lpstr>
      <vt:lpstr>Downloading papers at the feedback studio</vt:lpstr>
      <vt:lpstr>Viewing Information About a Submission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2019-01-29T09:34:40Z</dcterms:created>
  <dcterms:modified xsi:type="dcterms:W3CDTF">2019-02-08T08:12:49Z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